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4" r:id="rId3"/>
    <p:sldId id="278" r:id="rId4"/>
    <p:sldId id="276" r:id="rId5"/>
    <p:sldId id="277" r:id="rId6"/>
    <p:sldId id="279" r:id="rId7"/>
    <p:sldId id="280" r:id="rId8"/>
    <p:sldId id="268" r:id="rId9"/>
    <p:sldId id="264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8" autoAdjust="0"/>
    <p:restoredTop sz="92683" autoAdjust="0"/>
  </p:normalViewPr>
  <p:slideViewPr>
    <p:cSldViewPr snapToGrid="0">
      <p:cViewPr>
        <p:scale>
          <a:sx n="132" d="100"/>
          <a:sy n="132" d="100"/>
        </p:scale>
        <p:origin x="-12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10" d="100"/>
          <a:sy n="110" d="100"/>
        </p:scale>
        <p:origin x="-125" y="-122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image" Target="NUL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74EF0-2806-49AA-85D0-DE9B509E7FF5}" type="datetimeFigureOut">
              <a:rPr lang="en-US" smtClean="0"/>
              <a:t>4/6/17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469BC-81A5-47BF-A1F7-234BA3B51450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394656"/>
            <a:ext cx="902825" cy="74934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449" y="8160153"/>
            <a:ext cx="736964" cy="9838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27" r="25151" b="30340"/>
          <a:stretch/>
        </p:blipFill>
        <p:spPr>
          <a:xfrm>
            <a:off x="2556160" y="8364773"/>
            <a:ext cx="1828800" cy="779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4949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8C2AA-E8D9-4587-B8C2-B7C9F2B6F5DA}" type="datetimeFigureOut">
              <a:rPr lang="en-US" smtClean="0"/>
              <a:t>4/6/17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70010-CAD3-4596-B20E-448908649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469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70010-CAD3-4596-B20E-448908649F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92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Excess</a:t>
            </a:r>
            <a:r>
              <a:rPr lang="en-US" baseline="0" dirty="0" smtClean="0"/>
              <a:t> SLRs</a:t>
            </a:r>
            <a:r>
              <a:rPr lang="en-US" dirty="0" smtClean="0"/>
              <a:t> indicate interaction</a:t>
            </a:r>
            <a:r>
              <a:rPr lang="en-US" baseline="0" dirty="0" smtClean="0"/>
              <a:t> with supernova (we propose)</a:t>
            </a:r>
            <a:endParaRPr lang="en-US" dirty="0" smtClean="0"/>
          </a:p>
          <a:p>
            <a:r>
              <a:rPr lang="en-US" dirty="0" smtClean="0"/>
              <a:t>Heat source</a:t>
            </a:r>
            <a:r>
              <a:rPr lang="en-US" baseline="0" dirty="0" smtClean="0"/>
              <a:t> esp. Al26, forming planets, </a:t>
            </a:r>
            <a:r>
              <a:rPr lang="en-US" baseline="0" dirty="0" err="1" smtClean="0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70010-CAD3-4596-B20E-448908649F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82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Solar metallicity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70010-CAD3-4596-B20E-448908649F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006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70010-CAD3-4596-B20E-448908649F2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85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Relationship Id="rId3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NUL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NUL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11" r="24831" b="28778"/>
          <a:stretch/>
        </p:blipFill>
        <p:spPr>
          <a:xfrm>
            <a:off x="5046784" y="5958000"/>
            <a:ext cx="1863969" cy="7967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58" y="5811951"/>
            <a:ext cx="1260300" cy="10460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24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31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3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58" y="5811951"/>
            <a:ext cx="1260300" cy="10460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11" r="24831" b="28778"/>
          <a:stretch/>
        </p:blipFill>
        <p:spPr>
          <a:xfrm>
            <a:off x="5046784" y="5958000"/>
            <a:ext cx="1863969" cy="79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3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93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01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92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83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59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45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34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NUL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A2AE3-58D6-48BA-A894-BA619EC9615F}" type="datetime1">
              <a:rPr lang="en-US" smtClean="0"/>
              <a:t>4/6/17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D2923-CC69-4094-B881-F4985A9683B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7134" y="5281857"/>
            <a:ext cx="1144866" cy="15283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11" r="24831" b="28778"/>
          <a:stretch/>
        </p:blipFill>
        <p:spPr>
          <a:xfrm>
            <a:off x="5046784" y="5974042"/>
            <a:ext cx="1863969" cy="7967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58" y="5811951"/>
            <a:ext cx="1260300" cy="1046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066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3889" y="450826"/>
            <a:ext cx="10615449" cy="2292374"/>
          </a:xfrm>
        </p:spPr>
        <p:txBody>
          <a:bodyPr>
            <a:normAutofit fontScale="90000"/>
          </a:bodyPr>
          <a:lstStyle/>
          <a:p>
            <a:r>
              <a:rPr lang="en-US" dirty="0"/>
              <a:t>Examining Short-lived Radionuclide Creation </a:t>
            </a:r>
            <a:br>
              <a:rPr lang="en-US" dirty="0"/>
            </a:br>
            <a:r>
              <a:rPr lang="en-US" dirty="0"/>
              <a:t>in Supernovae Simulations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20106"/>
            <a:ext cx="9144000" cy="2237694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n-US" sz="2800" dirty="0"/>
              <a:t>Charlotte K. Johnson</a:t>
            </a:r>
          </a:p>
          <a:p>
            <a:r>
              <a:rPr lang="en-US" sz="2800" dirty="0" smtClean="0"/>
              <a:t>Dr. Patrick Young</a:t>
            </a:r>
          </a:p>
          <a:p>
            <a:r>
              <a:rPr lang="en-US" dirty="0" smtClean="0"/>
              <a:t>Department </a:t>
            </a:r>
            <a:r>
              <a:rPr lang="en-US" dirty="0"/>
              <a:t>of </a:t>
            </a:r>
            <a:r>
              <a:rPr lang="en-US" dirty="0" smtClean="0"/>
              <a:t>Physics, School of Earth and Space Exploration</a:t>
            </a:r>
          </a:p>
          <a:p>
            <a:r>
              <a:rPr lang="en-US" dirty="0" smtClean="0"/>
              <a:t>Arizona </a:t>
            </a:r>
            <a:r>
              <a:rPr lang="en-US" dirty="0"/>
              <a:t>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3284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2841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35295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8248"/>
            <a:ext cx="10515600" cy="435133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 smtClean="0"/>
              <a:t>Computational models provide: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 smtClean="0"/>
              <a:t>Guidance for observational data collection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 smtClean="0"/>
              <a:t>A resource for interpreting observational data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 smtClean="0"/>
              <a:t>Simulated information that cannot be recreated experimentally on Earth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/>
              <a:t>P</a:t>
            </a:r>
            <a:r>
              <a:rPr lang="en-US" dirty="0" smtClean="0"/>
              <a:t>rovide insight into the history of our own solar system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 smtClean="0"/>
              <a:t>Ratios of short-lived radionuclides (SLRs)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dirty="0" smtClean="0"/>
              <a:t>Heat source for differentiation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43160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Progenitor Star and Supernova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15 M</a:t>
            </a:r>
            <a:r>
              <a:rPr lang="en-US" baseline="-25000" dirty="0" smtClean="0"/>
              <a:t>☉ </a:t>
            </a:r>
            <a:r>
              <a:rPr lang="en-US" smtClean="0"/>
              <a:t>Red supergiant</a:t>
            </a:r>
            <a:endParaRPr lang="en-US" dirty="0" smtClean="0"/>
          </a:p>
          <a:p>
            <a:r>
              <a:rPr lang="en-US" dirty="0" smtClean="0"/>
              <a:t>Asymmetric explosion</a:t>
            </a:r>
          </a:p>
          <a:p>
            <a:pPr lvl="1"/>
            <a:r>
              <a:rPr lang="en-US" dirty="0" smtClean="0"/>
              <a:t>Velocity 1.5 times greater at the poles compared to the equator</a:t>
            </a:r>
          </a:p>
          <a:p>
            <a:pPr lvl="1"/>
            <a:r>
              <a:rPr lang="en-US" dirty="0" smtClean="0"/>
              <a:t>Velocity decreases as a sine function from the poles to the equator</a:t>
            </a:r>
          </a:p>
          <a:p>
            <a:r>
              <a:rPr lang="en-US" dirty="0" smtClean="0"/>
              <a:t>TYCHO stellar evolution code</a:t>
            </a:r>
          </a:p>
        </p:txBody>
      </p:sp>
    </p:spTree>
    <p:extLst>
      <p:ext uri="{BB962C8B-B14F-4D97-AF65-F5344CB8AC3E}">
        <p14:creationId xmlns:p14="http://schemas.microsoft.com/office/powerpoint/2010/main" val="84396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7283301" cy="5462476"/>
          </a:xfrm>
        </p:spPr>
      </p:pic>
      <p:sp>
        <p:nvSpPr>
          <p:cNvPr id="5" name="TextBox 4"/>
          <p:cNvSpPr txBox="1"/>
          <p:nvPr/>
        </p:nvSpPr>
        <p:spPr>
          <a:xfrm>
            <a:off x="7871244" y="1711368"/>
            <a:ext cx="357319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Asymmetrical jet</a:t>
            </a:r>
          </a:p>
          <a:p>
            <a:pPr marL="285750" indent="-285750">
              <a:buFont typeface="Arial" charset="0"/>
              <a:buChar char="•"/>
            </a:pPr>
            <a:endParaRPr lang="en-US" sz="2800" dirty="0" smtClean="0"/>
          </a:p>
          <a:p>
            <a:pPr marL="285750" indent="-285750">
              <a:buFont typeface="Arial" charset="0"/>
              <a:buChar char="•"/>
            </a:pPr>
            <a:r>
              <a:rPr lang="en-US" sz="2800" dirty="0" smtClean="0"/>
              <a:t>Temperature and density combination effect supernovae processes</a:t>
            </a:r>
          </a:p>
          <a:p>
            <a:pPr marL="285750" indent="-285750">
              <a:buFont typeface="Arial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57278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8" y="992112"/>
            <a:ext cx="5195937" cy="3896953"/>
          </a:xfr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6735" y="933216"/>
            <a:ext cx="5274465" cy="3955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461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562" y="579287"/>
            <a:ext cx="4359442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⍺-rich </a:t>
            </a:r>
            <a:r>
              <a:rPr lang="en-US" sz="4000" dirty="0" err="1" smtClean="0"/>
              <a:t>Freezeout</a:t>
            </a:r>
            <a:endParaRPr lang="en-US" sz="4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009" y="372618"/>
            <a:ext cx="6998046" cy="5248535"/>
          </a:xfrm>
        </p:spPr>
      </p:pic>
      <p:sp>
        <p:nvSpPr>
          <p:cNvPr id="5" name="TextBox 4"/>
          <p:cNvSpPr txBox="1"/>
          <p:nvPr/>
        </p:nvSpPr>
        <p:spPr>
          <a:xfrm>
            <a:off x="673768" y="2232108"/>
            <a:ext cx="27239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High temperature (~10</a:t>
            </a:r>
            <a:r>
              <a:rPr lang="en-US" sz="2400" baseline="30000" dirty="0" smtClean="0"/>
              <a:t>10</a:t>
            </a:r>
            <a:r>
              <a:rPr lang="en-US" sz="2400" dirty="0" smtClean="0"/>
              <a:t> K) peaks of </a:t>
            </a:r>
            <a:r>
              <a:rPr lang="en-US" sz="2400" baseline="30000" dirty="0" smtClean="0"/>
              <a:t>44</a:t>
            </a:r>
            <a:r>
              <a:rPr lang="en-US" sz="2400" dirty="0" smtClean="0"/>
              <a:t>Ti and </a:t>
            </a:r>
            <a:r>
              <a:rPr lang="en-US" sz="2400" baseline="30000" dirty="0" smtClean="0"/>
              <a:t>56</a:t>
            </a:r>
            <a:r>
              <a:rPr lang="en-US" sz="2400" dirty="0" smtClean="0"/>
              <a:t>Ni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dirty="0" smtClean="0"/>
              <a:t>He production peak at ~10</a:t>
            </a:r>
            <a:r>
              <a:rPr lang="en-US" sz="2400" baseline="30000" dirty="0" smtClean="0"/>
              <a:t>10</a:t>
            </a:r>
            <a:r>
              <a:rPr lang="en-US" sz="2400" dirty="0" smtClean="0"/>
              <a:t> K</a:t>
            </a:r>
          </a:p>
        </p:txBody>
      </p:sp>
    </p:spTree>
    <p:extLst>
      <p:ext uri="{BB962C8B-B14F-4D97-AF65-F5344CB8AC3E}">
        <p14:creationId xmlns:p14="http://schemas.microsoft.com/office/powerpoint/2010/main" val="1983722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0371"/>
            <a:ext cx="10515600" cy="1325563"/>
          </a:xfrm>
        </p:spPr>
        <p:txBody>
          <a:bodyPr/>
          <a:lstStyle/>
          <a:p>
            <a:r>
              <a:rPr lang="en-US" baseline="30000" dirty="0" smtClean="0"/>
              <a:t>26</a:t>
            </a:r>
            <a:r>
              <a:rPr lang="en-US" dirty="0" smtClean="0"/>
              <a:t>Al as a Heat Source</a:t>
            </a:r>
            <a:endParaRPr lang="en-US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313" y="1700497"/>
            <a:ext cx="5610727" cy="4351338"/>
          </a:xfrm>
        </p:spPr>
        <p:txBody>
          <a:bodyPr/>
          <a:lstStyle/>
          <a:p>
            <a:r>
              <a:rPr lang="en-US" dirty="0" smtClean="0"/>
              <a:t>Short half-life of </a:t>
            </a:r>
            <a:r>
              <a:rPr lang="en-US" dirty="0"/>
              <a:t>717,000 </a:t>
            </a:r>
            <a:r>
              <a:rPr lang="en-US" dirty="0" smtClean="0"/>
              <a:t>years</a:t>
            </a:r>
          </a:p>
          <a:p>
            <a:endParaRPr lang="en-US" dirty="0" smtClean="0"/>
          </a:p>
          <a:p>
            <a:r>
              <a:rPr lang="en-US" dirty="0" smtClean="0"/>
              <a:t>Traces of </a:t>
            </a:r>
            <a:r>
              <a:rPr lang="en-US" baseline="30000" dirty="0" smtClean="0"/>
              <a:t>26</a:t>
            </a:r>
            <a:r>
              <a:rPr lang="en-US" dirty="0" smtClean="0"/>
              <a:t>Mg found on Earth</a:t>
            </a:r>
          </a:p>
          <a:p>
            <a:endParaRPr lang="en-US" dirty="0" smtClean="0"/>
          </a:p>
          <a:p>
            <a:r>
              <a:rPr lang="en-US" dirty="0" smtClean="0"/>
              <a:t>Differentiation of small-mass celestial planetary bodies </a:t>
            </a:r>
          </a:p>
          <a:p>
            <a:pPr lvl="1"/>
            <a:r>
              <a:rPr lang="en-US" dirty="0" smtClean="0"/>
              <a:t>Vesta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0785" y="1155033"/>
            <a:ext cx="5311272" cy="39834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482" y="823329"/>
            <a:ext cx="5685143" cy="4263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18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Future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Further explore SLR ratios</a:t>
            </a:r>
          </a:p>
          <a:p>
            <a:endParaRPr lang="en-US" dirty="0"/>
          </a:p>
          <a:p>
            <a:r>
              <a:rPr lang="en-US" dirty="0" smtClean="0"/>
              <a:t>Explore additional supernovae geometry</a:t>
            </a:r>
          </a:p>
        </p:txBody>
      </p:sp>
    </p:spTree>
    <p:extLst>
      <p:ext uri="{BB962C8B-B14F-4D97-AF65-F5344CB8AC3E}">
        <p14:creationId xmlns:p14="http://schemas.microsoft.com/office/powerpoint/2010/main" val="3705395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81125"/>
          </a:xfrm>
        </p:spPr>
        <p:txBody>
          <a:bodyPr>
            <a:normAutofit/>
          </a:bodyPr>
          <a:lstStyle/>
          <a:p>
            <a:r>
              <a:rPr lang="en-US" dirty="0"/>
              <a:t>Thank you!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Special thanks to the ASU/NASA Space Grant </a:t>
            </a:r>
            <a:r>
              <a:rPr lang="en-US" dirty="0" smtClean="0"/>
              <a:t>Program, Dr</a:t>
            </a:r>
            <a:r>
              <a:rPr lang="en-US" dirty="0"/>
              <a:t>. </a:t>
            </a:r>
            <a:r>
              <a:rPr lang="en-US" dirty="0" smtClean="0"/>
              <a:t>Patrick </a:t>
            </a:r>
            <a:r>
              <a:rPr lang="en-US" dirty="0" smtClean="0"/>
              <a:t>Young, and Greg Vance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94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4831</TotalTime>
  <Words>221</Words>
  <Application>Microsoft Macintosh PowerPoint</Application>
  <PresentationFormat>Widescreen</PresentationFormat>
  <Paragraphs>47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Arial</vt:lpstr>
      <vt:lpstr>Office Theme</vt:lpstr>
      <vt:lpstr>Examining Short-lived Radionuclide Creation  in Supernovae Simulations </vt:lpstr>
      <vt:lpstr>Purpose</vt:lpstr>
      <vt:lpstr>Progenitor Star and Supernova</vt:lpstr>
      <vt:lpstr>PowerPoint Presentation</vt:lpstr>
      <vt:lpstr>PowerPoint Presentation</vt:lpstr>
      <vt:lpstr>⍺-rich Freezeout</vt:lpstr>
      <vt:lpstr>26Al as a Heat Source</vt:lpstr>
      <vt:lpstr>Future Work</vt:lpstr>
      <vt:lpstr>Thank you!</vt:lpstr>
      <vt:lpstr>Questions?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 of Substrate Choice on Graphene and Oxygen Plasma Interactions</dc:title>
  <dc:creator>Charlotte Johnson</dc:creator>
  <cp:lastModifiedBy>Charlotte Johnson</cp:lastModifiedBy>
  <cp:revision>114</cp:revision>
  <cp:lastPrinted>2017-04-08T06:56:49Z</cp:lastPrinted>
  <dcterms:created xsi:type="dcterms:W3CDTF">2016-04-04T03:05:47Z</dcterms:created>
  <dcterms:modified xsi:type="dcterms:W3CDTF">2017-04-08T06:58:54Z</dcterms:modified>
</cp:coreProperties>
</file>